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13-May-22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13-May-22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13-May-22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13-May-22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13-May-22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13-May-22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13-May-22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13-May-22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13-May-22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13-May-22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13-May-22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13-May-22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b="1" dirty="0" err="1"/>
              <a:t>Zika</a:t>
            </a:r>
            <a:r>
              <a:rPr lang="fr-FR" b="1" dirty="0"/>
              <a:t> Virus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Maria Petrova; 8g; Fac </a:t>
            </a:r>
            <a:r>
              <a:rPr lang="bg-BG" dirty="0" smtClean="0"/>
              <a:t>№ </a:t>
            </a:r>
            <a:r>
              <a:rPr lang="en-US" dirty="0" smtClean="0"/>
              <a:t>11800</a:t>
            </a:r>
          </a:p>
          <a:p>
            <a:r>
              <a:rPr lang="en-US" dirty="0" smtClean="0"/>
              <a:t>Faculty </a:t>
            </a:r>
            <a:r>
              <a:rPr lang="en-US" smtClean="0"/>
              <a:t>of Pharmacy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491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59288"/>
            <a:ext cx="9601200" cy="885423"/>
          </a:xfrm>
        </p:spPr>
        <p:txBody>
          <a:bodyPr/>
          <a:lstStyle/>
          <a:p>
            <a:pPr algn="ctr"/>
            <a:r>
              <a:rPr lang="fr-FR" b="1" dirty="0"/>
              <a:t>CONTENTS OF THIS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7662" y="2504941"/>
            <a:ext cx="9601200" cy="3581400"/>
          </a:xfrm>
        </p:spPr>
        <p:txBody>
          <a:bodyPr>
            <a:normAutofit/>
          </a:bodyPr>
          <a:lstStyle/>
          <a:p>
            <a:r>
              <a:rPr lang="fr-FR" sz="2400" dirty="0" err="1"/>
              <a:t>Epidemiologic</a:t>
            </a:r>
            <a:r>
              <a:rPr lang="fr-FR" sz="2400" dirty="0"/>
              <a:t> </a:t>
            </a:r>
            <a:r>
              <a:rPr lang="fr-FR" sz="2400" dirty="0" err="1" smtClean="0"/>
              <a:t>Features</a:t>
            </a:r>
            <a:endParaRPr lang="fr-FR" sz="2400" dirty="0" smtClean="0"/>
          </a:p>
          <a:p>
            <a:r>
              <a:rPr lang="fr-FR" sz="2400" dirty="0" smtClean="0"/>
              <a:t>Transmission</a:t>
            </a:r>
          </a:p>
          <a:p>
            <a:r>
              <a:rPr lang="fr-FR" sz="2400" dirty="0" err="1"/>
              <a:t>Clinical</a:t>
            </a:r>
            <a:r>
              <a:rPr lang="fr-FR" sz="2400" dirty="0"/>
              <a:t> </a:t>
            </a:r>
            <a:r>
              <a:rPr lang="fr-FR" sz="2400" dirty="0" smtClean="0"/>
              <a:t>Manifestations</a:t>
            </a:r>
          </a:p>
          <a:p>
            <a:r>
              <a:rPr lang="fr-FR" sz="2400" dirty="0" err="1" smtClean="0"/>
              <a:t>Diagnosis</a:t>
            </a:r>
            <a:endParaRPr lang="fr-FR" sz="2400" dirty="0" smtClean="0"/>
          </a:p>
          <a:p>
            <a:r>
              <a:rPr lang="fr-FR" sz="2400" dirty="0" err="1"/>
              <a:t>Treatment</a:t>
            </a:r>
            <a:r>
              <a:rPr lang="fr-FR" sz="2400" dirty="0"/>
              <a:t> and </a:t>
            </a:r>
            <a:r>
              <a:rPr lang="fr-FR" sz="2400" dirty="0" err="1"/>
              <a:t>Prevention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04740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238" y="441101"/>
            <a:ext cx="9601200" cy="1485900"/>
          </a:xfrm>
        </p:spPr>
        <p:txBody>
          <a:bodyPr/>
          <a:lstStyle/>
          <a:p>
            <a:pPr algn="ctr"/>
            <a:r>
              <a:rPr lang="fr-FR" b="1" dirty="0" err="1"/>
              <a:t>Epidemiologic</a:t>
            </a:r>
            <a:r>
              <a:rPr lang="fr-FR" b="1" dirty="0"/>
              <a:t> </a:t>
            </a:r>
            <a:r>
              <a:rPr lang="fr-FR" b="1" dirty="0" err="1"/>
              <a:t>Features</a:t>
            </a:r>
            <a:r>
              <a:rPr lang="fr-FR" b="1" dirty="0"/>
              <a:t/>
            </a:r>
            <a:br>
              <a:rPr lang="fr-FR" b="1" dirty="0"/>
            </a:br>
            <a:endParaRPr lang="fr-F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68"/>
          <a:stretch/>
        </p:blipFill>
        <p:spPr>
          <a:xfrm>
            <a:off x="4906852" y="1708060"/>
            <a:ext cx="7147773" cy="4618537"/>
          </a:xfrm>
        </p:spPr>
      </p:pic>
      <p:sp>
        <p:nvSpPr>
          <p:cNvPr id="5" name="TextBox 4"/>
          <p:cNvSpPr txBox="1"/>
          <p:nvPr/>
        </p:nvSpPr>
        <p:spPr>
          <a:xfrm>
            <a:off x="746975" y="2328153"/>
            <a:ext cx="415987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ZIKV is a positive-sense RNA </a:t>
            </a:r>
            <a:r>
              <a:rPr lang="en-US" sz="2000" dirty="0" err="1"/>
              <a:t>flavivirus</a:t>
            </a:r>
            <a:r>
              <a:rPr lang="en-US" sz="2000" dirty="0"/>
              <a:t> in the family </a:t>
            </a:r>
            <a:r>
              <a:rPr lang="en-US" sz="2000" dirty="0" err="1" smtClean="0"/>
              <a:t>Flaviviridae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ZIKV was first isolated in 1947 in the </a:t>
            </a:r>
            <a:r>
              <a:rPr lang="en-US" sz="2000" dirty="0" err="1"/>
              <a:t>Zika</a:t>
            </a:r>
            <a:r>
              <a:rPr lang="en-US" sz="2000" dirty="0"/>
              <a:t> Forest in </a:t>
            </a:r>
            <a:r>
              <a:rPr lang="en-US" sz="2000" dirty="0" smtClean="0"/>
              <a:t>Uganda.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fr-FR" sz="2000" dirty="0"/>
              <a:t>ZIKV </a:t>
            </a:r>
            <a:r>
              <a:rPr lang="fr-FR" sz="2000" dirty="0" err="1"/>
              <a:t>migrated</a:t>
            </a:r>
            <a:r>
              <a:rPr lang="fr-FR" sz="2000" dirty="0"/>
              <a:t> to </a:t>
            </a:r>
            <a:r>
              <a:rPr lang="fr-FR" sz="2000" dirty="0" smtClean="0"/>
              <a:t>Asia.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0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/>
              <a:t>The ZIKV pandemic was an example of a “perfect storm</a:t>
            </a:r>
            <a:r>
              <a:rPr lang="en-US" sz="2000" dirty="0" smtClean="0"/>
              <a:t>”.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75208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479" y="390391"/>
            <a:ext cx="9601200" cy="1485900"/>
          </a:xfrm>
        </p:spPr>
        <p:txBody>
          <a:bodyPr/>
          <a:lstStyle/>
          <a:p>
            <a:pPr algn="ctr"/>
            <a:r>
              <a:rPr lang="fr-FR" b="1" dirty="0"/>
              <a:t>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961" y="2269365"/>
            <a:ext cx="3837436" cy="3581400"/>
          </a:xfrm>
        </p:spPr>
        <p:txBody>
          <a:bodyPr/>
          <a:lstStyle/>
          <a:p>
            <a:r>
              <a:rPr lang="fr-FR" dirty="0"/>
              <a:t>Mosquito-borne </a:t>
            </a:r>
            <a:r>
              <a:rPr lang="fr-FR" dirty="0" smtClean="0"/>
              <a:t>transmission;</a:t>
            </a:r>
          </a:p>
          <a:p>
            <a:endParaRPr lang="fr-FR" dirty="0" smtClean="0"/>
          </a:p>
          <a:p>
            <a:r>
              <a:rPr lang="fr-FR" dirty="0" smtClean="0"/>
              <a:t>Blood transfusion;</a:t>
            </a:r>
          </a:p>
          <a:p>
            <a:endParaRPr lang="fr-FR" dirty="0" smtClean="0"/>
          </a:p>
          <a:p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/>
              <a:t>sexual</a:t>
            </a:r>
            <a:r>
              <a:rPr lang="fr-FR" dirty="0"/>
              <a:t> </a:t>
            </a:r>
            <a:r>
              <a:rPr lang="fr-FR" dirty="0" smtClean="0"/>
              <a:t>contact;</a:t>
            </a:r>
          </a:p>
          <a:p>
            <a:endParaRPr lang="fr-FR" dirty="0" smtClean="0"/>
          </a:p>
          <a:p>
            <a:r>
              <a:rPr lang="fr-FR" dirty="0" err="1" smtClean="0"/>
              <a:t>Maternal</a:t>
            </a:r>
            <a:r>
              <a:rPr lang="fr-FR" dirty="0" smtClean="0"/>
              <a:t>–</a:t>
            </a:r>
            <a:r>
              <a:rPr lang="fr-FR" dirty="0" err="1" smtClean="0"/>
              <a:t>fetal</a:t>
            </a:r>
            <a:r>
              <a:rPr lang="fr-FR" dirty="0" smtClean="0"/>
              <a:t> transmission.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08"/>
          <a:stretch/>
        </p:blipFill>
        <p:spPr>
          <a:xfrm>
            <a:off x="4912822" y="1378040"/>
            <a:ext cx="7100997" cy="536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65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4631" y="982014"/>
            <a:ext cx="9601200" cy="1485900"/>
          </a:xfrm>
        </p:spPr>
        <p:txBody>
          <a:bodyPr/>
          <a:lstStyle/>
          <a:p>
            <a:pPr algn="ctr"/>
            <a:r>
              <a:rPr lang="fr-FR" b="1" dirty="0" err="1"/>
              <a:t>Clinical</a:t>
            </a:r>
            <a:r>
              <a:rPr lang="fr-FR" b="1" dirty="0"/>
              <a:t>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208" y="2467914"/>
            <a:ext cx="9601200" cy="3581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The majority (50 to 80%) of ZIKV infections are asymptomatic.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/>
              <a:t>Symptomatic ZIKV infection </a:t>
            </a:r>
            <a:r>
              <a:rPr lang="en-US" sz="2400" dirty="0" smtClean="0"/>
              <a:t>manifests </a:t>
            </a:r>
            <a:r>
              <a:rPr lang="en-US" sz="2400" dirty="0"/>
              <a:t>as a rash, low-grade fever, arthralgia and myalgia, and conjunctivitis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/>
              <a:t>Complications </a:t>
            </a:r>
            <a:r>
              <a:rPr lang="en-US" sz="2400" dirty="0" smtClean="0"/>
              <a:t>are </a:t>
            </a:r>
            <a:r>
              <a:rPr lang="en-US" sz="2400" dirty="0"/>
              <a:t>severe and may be fatal. 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striking feature of the clinical manifestation is the neurologic </a:t>
            </a:r>
            <a:r>
              <a:rPr lang="en-US" sz="2400" dirty="0" smtClean="0"/>
              <a:t>complications. 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462393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033530"/>
            <a:ext cx="9601200" cy="1485900"/>
          </a:xfrm>
        </p:spPr>
        <p:txBody>
          <a:bodyPr/>
          <a:lstStyle/>
          <a:p>
            <a:pPr algn="ctr"/>
            <a:r>
              <a:rPr lang="fr-FR" b="1" dirty="0" err="1"/>
              <a:t>Diagnosis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390641"/>
            <a:ext cx="9601200" cy="3581400"/>
          </a:xfrm>
        </p:spPr>
        <p:txBody>
          <a:bodyPr>
            <a:normAutofit/>
          </a:bodyPr>
          <a:lstStyle/>
          <a:p>
            <a:r>
              <a:rPr lang="fr-FR" sz="2400" dirty="0" err="1" smtClean="0"/>
              <a:t>Nucleic</a:t>
            </a:r>
            <a:r>
              <a:rPr lang="fr-FR" sz="2400" dirty="0" smtClean="0"/>
              <a:t> </a:t>
            </a:r>
            <a:r>
              <a:rPr lang="fr-FR" sz="2400" dirty="0" err="1"/>
              <a:t>acid</a:t>
            </a:r>
            <a:r>
              <a:rPr lang="fr-FR" sz="2400" dirty="0"/>
              <a:t> </a:t>
            </a:r>
            <a:r>
              <a:rPr lang="fr-FR" sz="2400" dirty="0" err="1" smtClean="0"/>
              <a:t>testing</a:t>
            </a:r>
            <a:r>
              <a:rPr lang="fr-FR" sz="2400" dirty="0" smtClean="0"/>
              <a:t>;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Serologic</a:t>
            </a:r>
            <a:r>
              <a:rPr lang="fr-FR" sz="2400" dirty="0" smtClean="0"/>
              <a:t> </a:t>
            </a:r>
            <a:r>
              <a:rPr lang="fr-FR" sz="2400" dirty="0" err="1" smtClean="0"/>
              <a:t>testing</a:t>
            </a:r>
            <a:r>
              <a:rPr lang="fr-FR" sz="2400" dirty="0" smtClean="0"/>
              <a:t>;</a:t>
            </a:r>
          </a:p>
          <a:p>
            <a:endParaRPr lang="fr-FR" sz="2400" dirty="0" smtClean="0"/>
          </a:p>
          <a:p>
            <a:r>
              <a:rPr lang="en-US" sz="2400" dirty="0"/>
              <a:t>A positive nucleic acid test shows the presence of ZIKV RNA but does not necessarily indicate the presence of infectious virus.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003076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358" y="557011"/>
            <a:ext cx="9601200" cy="1485900"/>
          </a:xfrm>
        </p:spPr>
        <p:txBody>
          <a:bodyPr/>
          <a:lstStyle/>
          <a:p>
            <a:pPr algn="ctr"/>
            <a:r>
              <a:rPr lang="fr-FR" b="1" dirty="0" err="1"/>
              <a:t>Treatment</a:t>
            </a:r>
            <a:r>
              <a:rPr lang="fr-FR" b="1" dirty="0"/>
              <a:t> and </a:t>
            </a:r>
            <a:r>
              <a:rPr lang="fr-FR" b="1" dirty="0" err="1"/>
              <a:t>Prevention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021" y="1817531"/>
            <a:ext cx="5904964" cy="4114800"/>
          </a:xfrm>
        </p:spPr>
        <p:txBody>
          <a:bodyPr>
            <a:noAutofit/>
          </a:bodyPr>
          <a:lstStyle/>
          <a:p>
            <a:r>
              <a:rPr lang="fr-FR" sz="2400" dirty="0" smtClean="0"/>
              <a:t>In vitro;</a:t>
            </a:r>
          </a:p>
          <a:p>
            <a:endParaRPr lang="fr-FR" sz="2400" dirty="0" smtClean="0"/>
          </a:p>
          <a:p>
            <a:r>
              <a:rPr lang="fr-FR" sz="2400" dirty="0" err="1" smtClean="0"/>
              <a:t>Supportive</a:t>
            </a:r>
            <a:r>
              <a:rPr lang="fr-FR" sz="2400" dirty="0" smtClean="0"/>
              <a:t> care;</a:t>
            </a:r>
          </a:p>
          <a:p>
            <a:endParaRPr lang="fr-FR" sz="2400" dirty="0" smtClean="0"/>
          </a:p>
          <a:p>
            <a:r>
              <a:rPr lang="fr-FR" sz="2400" dirty="0" smtClean="0"/>
              <a:t>Abstinence </a:t>
            </a:r>
            <a:r>
              <a:rPr lang="fr-FR" sz="2400" dirty="0"/>
              <a:t>or </a:t>
            </a:r>
            <a:r>
              <a:rPr lang="fr-FR" sz="2400" dirty="0" err="1"/>
              <a:t>protected</a:t>
            </a:r>
            <a:r>
              <a:rPr lang="fr-FR" sz="2400" dirty="0"/>
              <a:t> </a:t>
            </a:r>
            <a:r>
              <a:rPr lang="fr-FR" sz="2400" dirty="0" err="1"/>
              <a:t>sexual</a:t>
            </a:r>
            <a:r>
              <a:rPr lang="fr-FR" sz="2400" dirty="0"/>
              <a:t> </a:t>
            </a:r>
            <a:r>
              <a:rPr lang="fr-FR" sz="2400" dirty="0" smtClean="0"/>
              <a:t>intercourse;</a:t>
            </a:r>
          </a:p>
          <a:p>
            <a:endParaRPr lang="fr-FR" sz="2400" dirty="0" smtClean="0"/>
          </a:p>
          <a:p>
            <a:r>
              <a:rPr lang="en-US" sz="2400" dirty="0" smtClean="0"/>
              <a:t>Avoidance </a:t>
            </a:r>
            <a:r>
              <a:rPr lang="en-US" sz="2400" dirty="0"/>
              <a:t>of infection during pregnancy or postponement of </a:t>
            </a:r>
            <a:r>
              <a:rPr lang="en-US" sz="2400" dirty="0" smtClean="0"/>
              <a:t>pregnancy.</a:t>
            </a:r>
            <a:endParaRPr lang="fr-F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985" y="1781346"/>
            <a:ext cx="4945475" cy="415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831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Conclusions — Lessons Learned from the Pandemic</a:t>
            </a:r>
            <a:endParaRPr lang="fr-F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79183"/>
            <a:ext cx="9601200" cy="3581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pandemic increased positive awareness about critical social justice </a:t>
            </a:r>
            <a:r>
              <a:rPr lang="en-US" sz="2400" dirty="0" smtClean="0"/>
              <a:t>issues.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virus still poses a public health </a:t>
            </a:r>
            <a:r>
              <a:rPr lang="en-US" sz="2400" dirty="0" smtClean="0"/>
              <a:t>threat.</a:t>
            </a:r>
          </a:p>
          <a:p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is a critical need to mobilize support and improve capacity in low- and middle-income </a:t>
            </a:r>
            <a:r>
              <a:rPr lang="en-US" sz="2400" dirty="0" smtClean="0"/>
              <a:t>countries.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276261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0885" y="2445276"/>
            <a:ext cx="8361229" cy="2098226"/>
          </a:xfrm>
        </p:spPr>
        <p:txBody>
          <a:bodyPr/>
          <a:lstStyle/>
          <a:p>
            <a:r>
              <a:rPr lang="en-US" dirty="0" smtClean="0"/>
              <a:t>Thank you for your attention!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732174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347</TotalTime>
  <Words>241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Franklin Gothic Book</vt:lpstr>
      <vt:lpstr>Wingdings</vt:lpstr>
      <vt:lpstr>Crop</vt:lpstr>
      <vt:lpstr>Zika Virus</vt:lpstr>
      <vt:lpstr>CONTENTS OF THIS PRESENTATION</vt:lpstr>
      <vt:lpstr>Epidemiologic Features </vt:lpstr>
      <vt:lpstr>Transmission</vt:lpstr>
      <vt:lpstr>Clinical Manifestations</vt:lpstr>
      <vt:lpstr>Diagnosis</vt:lpstr>
      <vt:lpstr>Treatment and Prevention</vt:lpstr>
      <vt:lpstr>Conclusions — Lessons Learned from the Pandemic</vt:lpstr>
      <vt:lpstr>Thank you for your attention!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Zika Virus</dc:title>
  <dc:creator>Veselina</dc:creator>
  <cp:lastModifiedBy>Veselina</cp:lastModifiedBy>
  <cp:revision>11</cp:revision>
  <dcterms:created xsi:type="dcterms:W3CDTF">2022-05-09T14:34:52Z</dcterms:created>
  <dcterms:modified xsi:type="dcterms:W3CDTF">2022-05-13T07:36:59Z</dcterms:modified>
</cp:coreProperties>
</file>